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8" r:id="rId4"/>
    <p:sldId id="295" r:id="rId5"/>
    <p:sldId id="257" r:id="rId6"/>
    <p:sldId id="276" r:id="rId7"/>
    <p:sldId id="281" r:id="rId8"/>
    <p:sldId id="286" r:id="rId9"/>
    <p:sldId id="277" r:id="rId10"/>
    <p:sldId id="279" r:id="rId11"/>
    <p:sldId id="280" r:id="rId12"/>
    <p:sldId id="283" r:id="rId13"/>
    <p:sldId id="282" r:id="rId14"/>
    <p:sldId id="293" r:id="rId15"/>
    <p:sldId id="285" r:id="rId16"/>
    <p:sldId id="287" r:id="rId17"/>
    <p:sldId id="288" r:id="rId18"/>
    <p:sldId id="291" r:id="rId19"/>
    <p:sldId id="292" r:id="rId20"/>
    <p:sldId id="284" r:id="rId21"/>
    <p:sldId id="297" r:id="rId22"/>
    <p:sldId id="296" r:id="rId23"/>
    <p:sldId id="29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7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46E2B-A2E8-4A46-81D9-DDD587D1DC7B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35FBF-8286-41FC-AFF1-7B40A639B8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65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0EF0A-6A3A-430D-BA0B-E2AEE9126DF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5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AEAEA-8476-391B-CC81-ED202D288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6BC17A-17DE-C671-03A1-88A33C97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3F764D-51ED-E692-11CA-931069E1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5C32C6-D2CF-739D-084F-4A40FB69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D5EDF8-1710-C5C2-2D83-9FC5F75A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58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AB1C8-76AD-B877-CC3C-5125BB16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28D91B-8E33-8A96-4FCB-B38525C2A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557D71-DD4C-E322-368E-73C4208D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A915E6-6100-59C6-6CB9-CA9B88B9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7DD93A-4BC0-0418-3D03-22399EDD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06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BEDBFD-0397-F967-B701-ED8F9EBA1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2F3F5A-06D3-5111-2A4C-6B5143172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7C19DC-E05A-329C-9AAF-9B922F6E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70CA4-9DF8-201E-B695-E11F227F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907605-8948-4395-1CB7-59D8FC34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01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15701-5DD2-B7A6-7069-3645006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504551-34C3-E8C9-6242-63686605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952A53-C315-0227-B80A-4D61444B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4CD533-3688-1861-2F03-63788909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029E01-357F-E521-1EC0-E5CF8BC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32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6E25A-83F0-C8B2-D9B7-85F5E0FD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1B83E8-7F83-7046-6499-3F739A6FD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1377D9-19DD-0E7F-92C0-85C3CB15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950215-EB51-FE26-4B99-89EEDC2E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77D5A-AFAB-54D1-D796-2FACC125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80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7EB3F-E8D5-248B-3F0C-90670B64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025B78-D0E9-37DF-2286-2C71FACEF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1B6A48-7873-F593-E353-0B2E6F80C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F929D8-ACB3-F4B6-E1AA-26C3317B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923CB6-E9D5-6659-5044-30F505D4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D93A88-014E-FB6A-9FF3-640E5750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8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7D1A5-54D8-2663-4058-6C89DD7F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336DFB-1815-929E-A14B-4CAC3B538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7A39DA-A1A5-CB45-A4F9-430448700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FC2F28C-DD22-B162-2A4A-28584ABFA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3B73B7-40D7-847D-BF11-65508979C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F2B9B5E-77C0-BB0D-5CB2-E25F56D5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B28B1C-4DE3-4C92-82A7-B3F15D71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598D86B-D36D-11D7-8877-2BB181E3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16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52587-C8F8-8287-D3A1-B78BCA67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B6FA4A-F578-6AF9-093A-472E3C91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C1D21D-FB51-D79B-FF96-3AB02131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427DAF-ABBF-70ED-9E7F-B53E2F87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5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241D3CC-25C4-05C5-49F7-22CA4827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3C23965-22FE-4FC9-B867-BF0910BA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D3C88E-ECF7-0BD1-6CBF-20F0764C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39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17595-078E-9940-D783-32679308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C2619E-03BD-DEC3-B395-2392D4BA0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D97B5E-EDEF-6F00-54B0-7A37997FC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B8D702-357A-8111-A265-CC0BA75F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1E8C15-6398-9E1C-641C-78DD0352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9CEAAA-5A0B-5505-E6FA-B82DCBCA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1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5DAB7-53F6-302B-2598-56F56FCE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3109FFA-6274-B48B-BFF7-47DF51BB4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257F5E-28A2-8ADE-8855-825AB835F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AA804B-88D5-1099-288E-BE0C43AA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97B988-1056-BAC1-1D60-DF948FC7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F4B6A6-CA76-0850-2550-139F3E5A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53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841DC40-2702-EF4A-874B-607C2A8B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28C49E-A34C-20F8-D793-C908DA22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7678FD-F402-D41A-F38B-BFB77C25F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1A42-5D95-4D46-8CEC-F5CC8378F7D8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A6B94-2D32-49EF-C78B-229AF11DA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DF1F3D-D41D-D0A5-8412-3E576D0FD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072D-170A-479C-8E84-0E99C9FD3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64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3B661-74ED-88B7-7A85-11B6174B5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Cultuuronderwijs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8FDDDC-08F0-F3F7-3D97-86F34F4D5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Visiesessie</a:t>
            </a:r>
          </a:p>
        </p:txBody>
      </p:sp>
    </p:spTree>
    <p:extLst>
      <p:ext uri="{BB962C8B-B14F-4D97-AF65-F5344CB8AC3E}">
        <p14:creationId xmlns:p14="http://schemas.microsoft.com/office/powerpoint/2010/main" val="158272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B32D6-01BB-94C9-5F85-DD0273D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7229" cy="1325563"/>
          </a:xfrm>
        </p:spPr>
        <p:txBody>
          <a:bodyPr/>
          <a:lstStyle/>
          <a:p>
            <a:r>
              <a:rPr lang="nl-NL" dirty="0"/>
              <a:t>Wat is</a:t>
            </a:r>
            <a:br>
              <a:rPr lang="nl-NL" dirty="0"/>
            </a:br>
            <a:r>
              <a:rPr lang="nl-NL" dirty="0"/>
              <a:t>cultuuronderwijs?</a:t>
            </a:r>
          </a:p>
        </p:txBody>
      </p:sp>
      <p:pic>
        <p:nvPicPr>
          <p:cNvPr id="5" name="Afbeelding 4" descr="Afbeelding met kleding, kunst, schoeisel, overdekt&#10;&#10;Automatisch gegenereerde beschrijving">
            <a:extLst>
              <a:ext uri="{FF2B5EF4-FFF2-40B4-BE49-F238E27FC236}">
                <a16:creationId xmlns:a16="http://schemas.microsoft.com/office/drawing/2014/main" id="{E078C1A7-DA62-4C5B-6761-34CEA451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54" y="0"/>
            <a:ext cx="4625846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7ACB38D-234D-2C09-FDB6-9C7D66B17B96}"/>
              </a:ext>
            </a:extLst>
          </p:cNvPr>
          <p:cNvSpPr txBox="1"/>
          <p:nvPr/>
        </p:nvSpPr>
        <p:spPr>
          <a:xfrm>
            <a:off x="838199" y="2176990"/>
            <a:ext cx="64472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effectLst/>
                <a:latin typeface="Periodico Display"/>
              </a:rPr>
              <a:t>SLO Onderwijsdoelen kunstzinnige oriëntatie</a:t>
            </a:r>
            <a:r>
              <a:rPr lang="nl-NL" b="1" i="0" dirty="0">
                <a:effectLst/>
              </a:rPr>
              <a:t>:</a:t>
            </a:r>
            <a:br>
              <a:rPr lang="nl-NL" b="1" i="0" dirty="0">
                <a:effectLst/>
              </a:rPr>
            </a:br>
            <a:br>
              <a:rPr lang="nl-NL" b="1" i="0" dirty="0">
                <a:effectLst/>
              </a:rPr>
            </a:br>
            <a:r>
              <a:rPr lang="nl-NL" b="1" i="0" dirty="0">
                <a:effectLst/>
              </a:rPr>
              <a:t>Kerndoel 54: </a:t>
            </a:r>
            <a:br>
              <a:rPr lang="nl-NL" b="1" i="0" dirty="0">
                <a:effectLst/>
              </a:rPr>
            </a:br>
            <a:r>
              <a:rPr lang="nl-NL" b="0" i="1" dirty="0">
                <a:effectLst/>
              </a:rPr>
              <a:t>De leerlingen leren beelden, taal, muziek, spel en beweging te gebruiken om er gevoelens en ervaringen mee </a:t>
            </a:r>
            <a:r>
              <a:rPr lang="nl-NL" b="1" i="1" dirty="0">
                <a:effectLst/>
              </a:rPr>
              <a:t>uit te drukken en om er mee te communiceren</a:t>
            </a:r>
            <a:r>
              <a:rPr lang="nl-NL" b="0" i="1" dirty="0">
                <a:effectLst/>
              </a:rPr>
              <a:t>.</a:t>
            </a:r>
            <a:br>
              <a:rPr lang="nl-NL" b="0" i="0" dirty="0">
                <a:effectLst/>
              </a:rPr>
            </a:br>
            <a:br>
              <a:rPr lang="nl-NL" b="0" i="0" dirty="0">
                <a:effectLst/>
              </a:rPr>
            </a:br>
            <a:r>
              <a:rPr lang="nl-NL" b="1" i="0" dirty="0">
                <a:effectLst/>
              </a:rPr>
              <a:t>Kerndoel 55:</a:t>
            </a:r>
            <a:br>
              <a:rPr lang="nl-NL" b="1" i="0" dirty="0">
                <a:effectLst/>
              </a:rPr>
            </a:br>
            <a:r>
              <a:rPr lang="nl-NL" b="0" i="1" dirty="0">
                <a:effectLst/>
              </a:rPr>
              <a:t>De leerlingen leren op eigen werk en dat van anderen te </a:t>
            </a:r>
            <a:r>
              <a:rPr lang="nl-NL" b="1" i="1" dirty="0">
                <a:effectLst/>
              </a:rPr>
              <a:t>reflecteren</a:t>
            </a:r>
            <a:r>
              <a:rPr lang="nl-NL" b="0" i="1" dirty="0">
                <a:effectLst/>
              </a:rPr>
              <a:t>.</a:t>
            </a:r>
            <a:br>
              <a:rPr lang="nl-NL" b="0" i="0" dirty="0">
                <a:effectLst/>
              </a:rPr>
            </a:br>
            <a:br>
              <a:rPr lang="nl-NL" b="0" i="0" dirty="0">
                <a:effectLst/>
              </a:rPr>
            </a:br>
            <a:r>
              <a:rPr lang="nl-NL" b="1" i="0" dirty="0">
                <a:effectLst/>
              </a:rPr>
              <a:t>Kerndoel 56:</a:t>
            </a:r>
            <a:br>
              <a:rPr lang="nl-NL" b="1" i="0" dirty="0">
                <a:effectLst/>
              </a:rPr>
            </a:br>
            <a:r>
              <a:rPr lang="nl-NL" b="0" i="1" dirty="0">
                <a:effectLst/>
              </a:rPr>
              <a:t>De leerlingen verwerven enige kennis over en krijgen waardering voor aspecten van </a:t>
            </a:r>
            <a:r>
              <a:rPr lang="nl-NL" b="1" i="1" dirty="0">
                <a:effectLst/>
              </a:rPr>
              <a:t>cultureel erfgoed</a:t>
            </a:r>
            <a:r>
              <a:rPr lang="nl-NL" i="1" dirty="0"/>
              <a:t>.</a:t>
            </a:r>
            <a:endParaRPr lang="nl-NL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144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B32D6-01BB-94C9-5F85-DD0273D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7229" cy="1325563"/>
          </a:xfrm>
        </p:spPr>
        <p:txBody>
          <a:bodyPr/>
          <a:lstStyle/>
          <a:p>
            <a:r>
              <a:rPr lang="nl-NL" dirty="0"/>
              <a:t>Wat is</a:t>
            </a:r>
            <a:br>
              <a:rPr lang="nl-NL" dirty="0"/>
            </a:br>
            <a:r>
              <a:rPr lang="nl-NL" dirty="0"/>
              <a:t>cultuuronderwijs?</a:t>
            </a:r>
          </a:p>
        </p:txBody>
      </p:sp>
      <p:pic>
        <p:nvPicPr>
          <p:cNvPr id="5" name="Afbeelding 4" descr="Afbeelding met kleding, kunst, schoeisel, overdekt&#10;&#10;Automatisch gegenereerde beschrijving">
            <a:extLst>
              <a:ext uri="{FF2B5EF4-FFF2-40B4-BE49-F238E27FC236}">
                <a16:creationId xmlns:a16="http://schemas.microsoft.com/office/drawing/2014/main" id="{E078C1A7-DA62-4C5B-6761-34CEA451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54" y="0"/>
            <a:ext cx="4625846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7ACB38D-234D-2C09-FDB6-9C7D66B17B96}"/>
              </a:ext>
            </a:extLst>
          </p:cNvPr>
          <p:cNvSpPr txBox="1"/>
          <p:nvPr/>
        </p:nvSpPr>
        <p:spPr>
          <a:xfrm>
            <a:off x="838199" y="2176990"/>
            <a:ext cx="45339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effectLst/>
              </a:rPr>
              <a:t>Taal: 12 kerndoelen</a:t>
            </a:r>
          </a:p>
          <a:p>
            <a:pPr algn="l"/>
            <a:endParaRPr lang="nl-NL" b="1" dirty="0">
              <a:solidFill>
                <a:srgbClr val="000000"/>
              </a:solidFill>
            </a:endParaRPr>
          </a:p>
          <a:p>
            <a:pPr algn="l"/>
            <a:r>
              <a:rPr lang="nl-NL" b="1" i="0" dirty="0">
                <a:solidFill>
                  <a:srgbClr val="000000"/>
                </a:solidFill>
                <a:effectLst/>
              </a:rPr>
              <a:t>Rekenen-wiskunde: 11 kerndoelen</a:t>
            </a:r>
          </a:p>
          <a:p>
            <a:pPr algn="l"/>
            <a:endParaRPr lang="nl-NL" b="1" dirty="0">
              <a:solidFill>
                <a:srgbClr val="000000"/>
              </a:solidFill>
            </a:endParaRPr>
          </a:p>
          <a:p>
            <a:pPr algn="l"/>
            <a:r>
              <a:rPr lang="nl-NL" b="1" i="0" dirty="0">
                <a:solidFill>
                  <a:srgbClr val="000000"/>
                </a:solidFill>
                <a:effectLst/>
              </a:rPr>
              <a:t>Natuur en techniek: 6 kerndoelen </a:t>
            </a:r>
            <a:endParaRPr lang="nl-NL" b="0" i="0" dirty="0">
              <a:solidFill>
                <a:srgbClr val="FF6B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59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3C50D-1DA4-36A0-0C64-BC4D0342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" y="496888"/>
            <a:ext cx="4720435" cy="40368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/>
              <a:t>Op welke manier heeft kunst of een kunstzinnige activiteit op jou een onuitwisbare indruk gemaakt?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Kies een kaart waarop iets staat dat dat moment symboliseert en deel je ervaring.</a:t>
            </a:r>
          </a:p>
        </p:txBody>
      </p:sp>
      <p:pic>
        <p:nvPicPr>
          <p:cNvPr id="5" name="Afbeelding 4" descr="Afbeelding met peuter, persoon, Menselijk gezicht, buitenshuis&#10;&#10;Automatisch gegenereerde beschrijving">
            <a:extLst>
              <a:ext uri="{FF2B5EF4-FFF2-40B4-BE49-F238E27FC236}">
                <a16:creationId xmlns:a16="http://schemas.microsoft.com/office/drawing/2014/main" id="{A8E7BB32-EF53-75E8-D5B0-48E5E07CF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1638300"/>
            <a:ext cx="63817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A892B-C3CE-2842-6C4A-198221F1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Zonneboom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F90DB5-433D-D899-C123-57EFDDFCF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1525" cy="4728284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nl-NL" sz="2900" dirty="0"/>
              <a:t>Vijf kernwaarden schoolgids:</a:t>
            </a:r>
            <a:br>
              <a:rPr lang="nl-NL" sz="2900" dirty="0"/>
            </a:br>
            <a:br>
              <a:rPr lang="nl-NL" sz="2900" dirty="0"/>
            </a:br>
            <a:r>
              <a:rPr lang="nl-NL" sz="2900" dirty="0"/>
              <a:t>• Samen leven: Iedereen is gelijk en krijgt dezelfde kansen </a:t>
            </a:r>
            <a:br>
              <a:rPr lang="nl-NL" sz="2900" dirty="0"/>
            </a:br>
            <a:r>
              <a:rPr lang="nl-NL" sz="2900" dirty="0"/>
              <a:t>• Samen uniek: Ieder kind is welkom en uniek </a:t>
            </a:r>
            <a:br>
              <a:rPr lang="nl-NL" sz="2900" dirty="0"/>
            </a:br>
            <a:r>
              <a:rPr lang="nl-NL" sz="2900" dirty="0"/>
              <a:t>• Samen zien: We hebben oog voor elkaar </a:t>
            </a:r>
            <a:br>
              <a:rPr lang="nl-NL" sz="2900" dirty="0"/>
            </a:br>
            <a:r>
              <a:rPr lang="nl-NL" sz="2900" dirty="0"/>
              <a:t>• We ontdekken onze talenten en groeien toe naar zelfstandigheid </a:t>
            </a:r>
            <a:br>
              <a:rPr lang="nl-NL" sz="2900" dirty="0"/>
            </a:br>
            <a:r>
              <a:rPr lang="nl-NL" sz="2900" dirty="0"/>
              <a:t>• Samen leren: We leren van en met elkaar binnen rijke thema’s</a:t>
            </a:r>
          </a:p>
          <a:p>
            <a:pPr marL="0" indent="0" algn="l">
              <a:lnSpc>
                <a:spcPct val="110000"/>
              </a:lnSpc>
              <a:buNone/>
            </a:pPr>
            <a:endParaRPr lang="nl-NL" sz="2900" dirty="0"/>
          </a:p>
          <a:p>
            <a:pPr marL="0" indent="0">
              <a:lnSpc>
                <a:spcPct val="110000"/>
              </a:lnSpc>
              <a:buNone/>
            </a:pPr>
            <a:r>
              <a:rPr lang="nl-NL" sz="2900" dirty="0"/>
              <a:t>Vijf kernwaarden website:</a:t>
            </a:r>
            <a:br>
              <a:rPr lang="nl-NL" sz="2900" dirty="0"/>
            </a:br>
            <a:br>
              <a:rPr lang="nl-NL" sz="2900" dirty="0"/>
            </a:br>
            <a:r>
              <a:rPr lang="nl-NL" sz="2900" dirty="0"/>
              <a:t>• Vertrouwen </a:t>
            </a:r>
            <a:br>
              <a:rPr lang="nl-NL" sz="2900" dirty="0"/>
            </a:br>
            <a:r>
              <a:rPr lang="nl-NL" sz="2900" dirty="0"/>
              <a:t>• Eigenheid </a:t>
            </a:r>
            <a:br>
              <a:rPr lang="nl-NL" sz="2900" dirty="0"/>
            </a:br>
            <a:r>
              <a:rPr lang="nl-NL" sz="2900" dirty="0"/>
              <a:t>• Aandacht </a:t>
            </a:r>
            <a:br>
              <a:rPr lang="nl-NL" sz="2900" dirty="0"/>
            </a:br>
            <a:r>
              <a:rPr lang="nl-NL" sz="2900" dirty="0"/>
              <a:t>• Enthousiasme </a:t>
            </a:r>
            <a:br>
              <a:rPr lang="nl-NL" sz="2900" dirty="0"/>
            </a:br>
            <a:r>
              <a:rPr lang="nl-NL" sz="2900" dirty="0"/>
              <a:t>• Respect</a:t>
            </a:r>
          </a:p>
          <a:p>
            <a:pPr marL="0" indent="0" algn="l">
              <a:lnSpc>
                <a:spcPct val="110000"/>
              </a:lnSpc>
              <a:buNone/>
            </a:pP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E5ED762-F8F0-F2D3-664A-775C71AD3C95}"/>
              </a:ext>
            </a:extLst>
          </p:cNvPr>
          <p:cNvSpPr txBox="1">
            <a:spLocks/>
          </p:cNvSpPr>
          <p:nvPr/>
        </p:nvSpPr>
        <p:spPr>
          <a:xfrm>
            <a:off x="6086475" y="1825625"/>
            <a:ext cx="4581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nl-NL" sz="1600" dirty="0"/>
              <a:t>Gelet op de didactiek vinden we de volgende zaken van groot belang: </a:t>
            </a:r>
            <a:br>
              <a:rPr lang="nl-NL" sz="1600" dirty="0"/>
            </a:br>
            <a:br>
              <a:rPr lang="nl-NL" sz="1600" dirty="0"/>
            </a:br>
            <a:r>
              <a:rPr lang="nl-NL" sz="1600" dirty="0"/>
              <a:t>• Interactief lesgeven; de leerlingen betrekken bij het onderwijs </a:t>
            </a:r>
            <a:br>
              <a:rPr lang="nl-NL" sz="1600" dirty="0"/>
            </a:br>
            <a:r>
              <a:rPr lang="nl-NL" sz="1600" dirty="0"/>
              <a:t>• Onderwijs op maat geven: differentiëren </a:t>
            </a:r>
            <a:br>
              <a:rPr lang="nl-NL" sz="1600" dirty="0"/>
            </a:br>
            <a:r>
              <a:rPr lang="nl-NL" sz="1600" dirty="0"/>
              <a:t>• Een kwaliteitsvolle (directe) instructie verzorgen </a:t>
            </a:r>
            <a:br>
              <a:rPr lang="nl-NL" sz="1600" dirty="0"/>
            </a:br>
            <a:r>
              <a:rPr lang="nl-NL" sz="1600" dirty="0"/>
              <a:t>• Leerlingen zelfstandig (samen) laten werken </a:t>
            </a:r>
            <a:br>
              <a:rPr lang="nl-NL" sz="1600" dirty="0"/>
            </a:br>
            <a:r>
              <a:rPr lang="nl-NL" sz="1600" dirty="0"/>
              <a:t>• Betekenisvolle thema's opzetten </a:t>
            </a:r>
            <a:br>
              <a:rPr lang="nl-NL" sz="1600" dirty="0"/>
            </a:br>
            <a:r>
              <a:rPr lang="nl-NL" sz="1600" dirty="0"/>
              <a:t>• Uitdagende leeromgeving creëren </a:t>
            </a:r>
            <a:br>
              <a:rPr lang="nl-NL" sz="1600" dirty="0"/>
            </a:br>
            <a:br>
              <a:rPr lang="nl-NL" sz="1600" dirty="0"/>
            </a:br>
            <a:r>
              <a:rPr lang="nl-NL" sz="1600" dirty="0"/>
              <a:t>Ons onderwijs is gebaseerd op vier pijlers: </a:t>
            </a:r>
            <a:br>
              <a:rPr lang="nl-NL" sz="1600" dirty="0"/>
            </a:br>
            <a:r>
              <a:rPr lang="nl-NL" sz="1600" dirty="0"/>
              <a:t>T: Thematisch leren </a:t>
            </a:r>
            <a:br>
              <a:rPr lang="nl-NL" sz="1600" dirty="0"/>
            </a:br>
            <a:r>
              <a:rPr lang="nl-NL" sz="1600" dirty="0"/>
              <a:t>L: Leerdoelgericht </a:t>
            </a:r>
            <a:br>
              <a:rPr lang="nl-NL" sz="1600" dirty="0"/>
            </a:br>
            <a:r>
              <a:rPr lang="nl-NL" sz="1600" dirty="0"/>
              <a:t>E: Eigenaarschap </a:t>
            </a:r>
            <a:br>
              <a:rPr lang="nl-NL" sz="1600" dirty="0"/>
            </a:br>
            <a:r>
              <a:rPr lang="nl-NL" sz="1600" dirty="0"/>
              <a:t>F: Flexibel </a:t>
            </a:r>
            <a:br>
              <a:rPr lang="nl-NL" sz="1600" dirty="0"/>
            </a:br>
            <a:br>
              <a:rPr lang="nl-NL" sz="1600" dirty="0"/>
            </a:br>
            <a:r>
              <a:rPr lang="nl-NL" sz="1600" dirty="0"/>
              <a:t>Samengevat in 't Lef onderwijs.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2586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3C50D-1DA4-36A0-0C64-BC4D0342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4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Waarom is kunst/ cultuuronderwijs belangrijk voor de kinderen op onze school?</a:t>
            </a:r>
          </a:p>
        </p:txBody>
      </p:sp>
      <p:pic>
        <p:nvPicPr>
          <p:cNvPr id="4" name="Afbeelding 3" descr="Afbeelding met persoon, Menselijk gezicht, meisje, vrouw&#10;&#10;Automatisch gegenereerde beschrijving">
            <a:extLst>
              <a:ext uri="{FF2B5EF4-FFF2-40B4-BE49-F238E27FC236}">
                <a16:creationId xmlns:a16="http://schemas.microsoft.com/office/drawing/2014/main" id="{A6526FAA-3EC8-FAD8-8656-9E7F08393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94" y="3001709"/>
            <a:ext cx="4678612" cy="31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6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3C50D-1DA4-36A0-0C64-BC4D0342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3"/>
            <a:ext cx="10515600" cy="11642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Ik ben tevreden over kunst/ cultuuronderwijs als…</a:t>
            </a:r>
          </a:p>
        </p:txBody>
      </p:sp>
      <p:pic>
        <p:nvPicPr>
          <p:cNvPr id="5" name="Afbeelding 4" descr="Afbeelding met muur, speelgoed, overdekt, vliegtuig&#10;&#10;Automatisch gegenereerde beschrijving">
            <a:extLst>
              <a:ext uri="{FF2B5EF4-FFF2-40B4-BE49-F238E27FC236}">
                <a16:creationId xmlns:a16="http://schemas.microsoft.com/office/drawing/2014/main" id="{8992F4EC-E3EB-1216-F077-F30B959B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86" y="2604251"/>
            <a:ext cx="4664028" cy="37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0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84DF28-2981-3AAF-1B22-66195C69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95276"/>
            <a:ext cx="4667250" cy="638651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1" dirty="0"/>
              <a:t>Ronde 1.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1. Cultuureducatie draagt bij aan de ontwikkeling van een kind, omdat het kind..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2. Binnen cultuureducatie vinden we deze competentie/ vaardigheid het belangrijkst:..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nl-NL" dirty="0"/>
            </a:br>
            <a:r>
              <a:rPr lang="nl-NL" b="1" dirty="0"/>
              <a:t>Ronde 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3. We geven cultuureducatie een plek in ons onderwijs door..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4. Tijdens cultuureducatie in de klas begeleid ik de kinderen bij voorkeur..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5. We zetten onze culturele omgeving het liefst in..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nl-NL" dirty="0"/>
            </a:br>
            <a:r>
              <a:rPr lang="nl-NL" b="1" dirty="0"/>
              <a:t>Ronde 3.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6. We houden zicht op de ontwikkeling van de leerling..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7. Het beschikbare budget besteden we vooral aan..</a:t>
            </a:r>
          </a:p>
        </p:txBody>
      </p:sp>
      <p:pic>
        <p:nvPicPr>
          <p:cNvPr id="5" name="Afbeelding 4" descr="Afbeelding met tekst, Post-it-briefje, handschrift, Papierprodcut&#10;&#10;Automatisch gegenereerde beschrijving">
            <a:extLst>
              <a:ext uri="{FF2B5EF4-FFF2-40B4-BE49-F238E27FC236}">
                <a16:creationId xmlns:a16="http://schemas.microsoft.com/office/drawing/2014/main" id="{64C1E23B-3075-3182-CEF1-36FCECD02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61" y="0"/>
            <a:ext cx="6888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8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84DF28-2981-3AAF-1B22-66195C69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95" y="1913706"/>
            <a:ext cx="11059810" cy="30305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1" dirty="0"/>
              <a:t>Ronde 1.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1. Cultuureducatie draagt bij aan de ontwikkeling van een kind, omdat het kind..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2. Binnen cultuureducatie vinden we deze competentie/ vaardigheid het belangrijkst:..</a:t>
            </a:r>
          </a:p>
        </p:txBody>
      </p:sp>
    </p:spTree>
    <p:extLst>
      <p:ext uri="{BB962C8B-B14F-4D97-AF65-F5344CB8AC3E}">
        <p14:creationId xmlns:p14="http://schemas.microsoft.com/office/powerpoint/2010/main" val="7216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84DF28-2981-3AAF-1B22-66195C69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95" y="1913706"/>
            <a:ext cx="11059810" cy="30305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1" dirty="0"/>
              <a:t>Ronde 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3. We geven cultuureducatie een plek in ons onderwijs door..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4. Tijdens cultuureducatie in de klas begeleid ik de kinderen bij voorkeur..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5. We zetten onze culturele omgeving het liefst in..</a:t>
            </a:r>
          </a:p>
        </p:txBody>
      </p:sp>
    </p:spTree>
    <p:extLst>
      <p:ext uri="{BB962C8B-B14F-4D97-AF65-F5344CB8AC3E}">
        <p14:creationId xmlns:p14="http://schemas.microsoft.com/office/powerpoint/2010/main" val="299023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84DF28-2981-3AAF-1B22-66195C69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95" y="1913706"/>
            <a:ext cx="11059810" cy="30305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1" dirty="0"/>
              <a:t>Ronde 3.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6. We houden zicht op de ontwikkeling van de leerling..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7. Het beschikbare budget besteden we vooral aan..</a:t>
            </a:r>
          </a:p>
        </p:txBody>
      </p:sp>
    </p:spTree>
    <p:extLst>
      <p:ext uri="{BB962C8B-B14F-4D97-AF65-F5344CB8AC3E}">
        <p14:creationId xmlns:p14="http://schemas.microsoft.com/office/powerpoint/2010/main" val="341600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persoon, Menselijk gezicht, jeans&#10;&#10;Automatisch gegenereerde beschrijving">
            <a:extLst>
              <a:ext uri="{FF2B5EF4-FFF2-40B4-BE49-F238E27FC236}">
                <a16:creationId xmlns:a16="http://schemas.microsoft.com/office/drawing/2014/main" id="{69536060-B370-8A4E-F6B1-9FA0BA705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26" y="0"/>
            <a:ext cx="5269274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0148E4C-5D1A-F637-ABF6-AB47647A9BF9}"/>
              </a:ext>
            </a:extLst>
          </p:cNvPr>
          <p:cNvSpPr/>
          <p:nvPr/>
        </p:nvSpPr>
        <p:spPr>
          <a:xfrm>
            <a:off x="0" y="1184564"/>
            <a:ext cx="7296150" cy="3050886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B587F3F-344A-8C76-0E28-C2391A354148}"/>
              </a:ext>
            </a:extLst>
          </p:cNvPr>
          <p:cNvSpPr txBox="1"/>
          <p:nvPr/>
        </p:nvSpPr>
        <p:spPr>
          <a:xfrm>
            <a:off x="527482" y="1596936"/>
            <a:ext cx="46096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Michiel Bos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Onderwijsmaker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Kunstdocent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Onderzoeker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Trainer/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Gespecialiseerd in het primair onderwijs</a:t>
            </a:r>
          </a:p>
        </p:txBody>
      </p:sp>
    </p:spTree>
    <p:extLst>
      <p:ext uri="{BB962C8B-B14F-4D97-AF65-F5344CB8AC3E}">
        <p14:creationId xmlns:p14="http://schemas.microsoft.com/office/powerpoint/2010/main" val="81754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50929-62AD-FA7E-BBE0-B3D13AE2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Kunstzinnig paspoort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F746AB-9958-5C9A-256B-6B315E613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wil jij meer van?</a:t>
            </a:r>
          </a:p>
          <a:p>
            <a:r>
              <a:rPr lang="nl-NL" dirty="0"/>
              <a:t>Hoe ben jij creatief?</a:t>
            </a:r>
          </a:p>
          <a:p>
            <a:r>
              <a:rPr lang="nl-NL" dirty="0"/>
              <a:t>Waar gaan jouw ogen van glimmen?</a:t>
            </a:r>
          </a:p>
          <a:p>
            <a:r>
              <a:rPr lang="nl-NL" dirty="0"/>
              <a:t>Waar wil je zelf in groeien?</a:t>
            </a:r>
          </a:p>
          <a:p>
            <a:r>
              <a:rPr lang="nl-NL" dirty="0"/>
              <a:t>Welke uitdagingen en bedreigingen zie jij?</a:t>
            </a:r>
          </a:p>
        </p:txBody>
      </p:sp>
    </p:spTree>
    <p:extLst>
      <p:ext uri="{BB962C8B-B14F-4D97-AF65-F5344CB8AC3E}">
        <p14:creationId xmlns:p14="http://schemas.microsoft.com/office/powerpoint/2010/main" val="249552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B5BE8-B079-F353-57B4-A110BE19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023"/>
            <a:ext cx="10515600" cy="250395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Verbeeld op een groot vel papier de belangrijkste begrippen uit jullie visie.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Gebruik je verbeeldingskracht en bedenk samen welk beeld het beste deze visie symboliseert.</a:t>
            </a:r>
          </a:p>
        </p:txBody>
      </p:sp>
    </p:spTree>
    <p:extLst>
      <p:ext uri="{BB962C8B-B14F-4D97-AF65-F5344CB8AC3E}">
        <p14:creationId xmlns:p14="http://schemas.microsoft.com/office/powerpoint/2010/main" val="3621537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tekening, verven, kunst&#10;&#10;Automatisch gegenereerde beschrijving">
            <a:extLst>
              <a:ext uri="{FF2B5EF4-FFF2-40B4-BE49-F238E27FC236}">
                <a16:creationId xmlns:a16="http://schemas.microsoft.com/office/drawing/2014/main" id="{3C608304-21DC-919A-010A-1E713A42A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95" y="0"/>
            <a:ext cx="4387609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F5C1053-1EF4-2A9B-9BB7-DBBE46DCFBF2}"/>
              </a:ext>
            </a:extLst>
          </p:cNvPr>
          <p:cNvSpPr txBox="1"/>
          <p:nvPr/>
        </p:nvSpPr>
        <p:spPr>
          <a:xfrm>
            <a:off x="9144000" y="5847907"/>
            <a:ext cx="2388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Uit:</a:t>
            </a:r>
          </a:p>
          <a:p>
            <a:r>
              <a:rPr lang="nl-NL" dirty="0"/>
              <a:t>De reis van de wijze kat</a:t>
            </a:r>
          </a:p>
          <a:p>
            <a:r>
              <a:rPr lang="nl-NL" dirty="0"/>
              <a:t>James </a:t>
            </a:r>
            <a:r>
              <a:rPr lang="nl-NL" dirty="0" err="1"/>
              <a:t>Nobury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258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schermopname, handschrift&#10;&#10;Automatisch gegenereerde beschrijving">
            <a:extLst>
              <a:ext uri="{FF2B5EF4-FFF2-40B4-BE49-F238E27FC236}">
                <a16:creationId xmlns:a16="http://schemas.microsoft.com/office/drawing/2014/main" id="{EEA0FBCA-DD07-4348-165D-F3E5FB86D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66800"/>
            <a:ext cx="4762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8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6CDB0-FE13-4839-D61D-A05A1222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456150"/>
            <a:ext cx="10515600" cy="5902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Wat gaan we doen?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Doel: </a:t>
            </a:r>
            <a:br>
              <a:rPr lang="nl-NL" dirty="0"/>
            </a:br>
            <a:r>
              <a:rPr lang="nl-NL" dirty="0"/>
              <a:t>Schetsen van een gewenste situatie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Proces:</a:t>
            </a:r>
          </a:p>
          <a:p>
            <a:pPr marL="0" indent="0">
              <a:buNone/>
            </a:pPr>
            <a:r>
              <a:rPr lang="nl-NL" dirty="0"/>
              <a:t>- Oriënteren op kunst en cultuur</a:t>
            </a:r>
          </a:p>
          <a:p>
            <a:pPr marL="0" indent="0">
              <a:buNone/>
            </a:pPr>
            <a:r>
              <a:rPr lang="nl-NL" dirty="0"/>
              <a:t>- Wat wil ik? Wat kan ik? Wat wil ik leren? Wat wil de school?</a:t>
            </a:r>
          </a:p>
          <a:p>
            <a:pPr marL="0" indent="0">
              <a:buNone/>
            </a:pPr>
            <a:r>
              <a:rPr lang="nl-NL" dirty="0"/>
              <a:t>- In gesprek met elkaar</a:t>
            </a:r>
          </a:p>
          <a:p>
            <a:pPr marL="0" indent="0">
              <a:buNone/>
            </a:pPr>
            <a:r>
              <a:rPr lang="nl-NL" dirty="0"/>
              <a:t>- Keuzes maken concretiseren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Daarna: </a:t>
            </a:r>
            <a:br>
              <a:rPr lang="nl-NL" dirty="0"/>
            </a:br>
            <a:r>
              <a:rPr lang="nl-NL" dirty="0"/>
              <a:t>Uitwerken visie (hoe en wat), tijdspad schetsen, organiseren, uitvoeren, uitnodigen, scholing, enz.</a:t>
            </a:r>
          </a:p>
        </p:txBody>
      </p:sp>
    </p:spTree>
    <p:extLst>
      <p:ext uri="{BB962C8B-B14F-4D97-AF65-F5344CB8AC3E}">
        <p14:creationId xmlns:p14="http://schemas.microsoft.com/office/powerpoint/2010/main" val="331795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1F9A57E0-A4B7-E6B4-E29D-E4A0ABD79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4" y="161615"/>
            <a:ext cx="11713603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DC88F-78A8-662B-ACDC-75B51559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kunst?</a:t>
            </a:r>
          </a:p>
        </p:txBody>
      </p:sp>
      <p:pic>
        <p:nvPicPr>
          <p:cNvPr id="5" name="Afbeelding 4" descr="Afbeelding met hemel, buitenshuis, water, gebouw&#10;&#10;Automatisch gegenereerde beschrijving">
            <a:extLst>
              <a:ext uri="{FF2B5EF4-FFF2-40B4-BE49-F238E27FC236}">
                <a16:creationId xmlns:a16="http://schemas.microsoft.com/office/drawing/2014/main" id="{E6E10D2A-A618-D6AD-B842-327E3D722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16" y="563786"/>
            <a:ext cx="4078272" cy="3058704"/>
          </a:xfrm>
          <a:prstGeom prst="rect">
            <a:avLst/>
          </a:prstGeom>
        </p:spPr>
      </p:pic>
      <p:pic>
        <p:nvPicPr>
          <p:cNvPr id="7" name="Afbeelding 6" descr="Afbeelding met badkamer, badkuip, overdekt&#10;&#10;Automatisch gegenereerde beschrijving">
            <a:extLst>
              <a:ext uri="{FF2B5EF4-FFF2-40B4-BE49-F238E27FC236}">
                <a16:creationId xmlns:a16="http://schemas.microsoft.com/office/drawing/2014/main" id="{DCE1751B-7C26-0A11-7364-09C1D813B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" y="1412004"/>
            <a:ext cx="3625427" cy="3169101"/>
          </a:xfrm>
          <a:prstGeom prst="rect">
            <a:avLst/>
          </a:prstGeom>
        </p:spPr>
      </p:pic>
      <p:pic>
        <p:nvPicPr>
          <p:cNvPr id="9" name="Afbeelding 8" descr="Afbeelding met verven, tekening, Moderne kunst, schets&#10;&#10;Automatisch gegenereerde beschrijving">
            <a:extLst>
              <a:ext uri="{FF2B5EF4-FFF2-40B4-BE49-F238E27FC236}">
                <a16:creationId xmlns:a16="http://schemas.microsoft.com/office/drawing/2014/main" id="{15A71518-E1B7-BE38-93F4-A68CB3479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67" y="3600450"/>
            <a:ext cx="4114800" cy="3257550"/>
          </a:xfrm>
          <a:prstGeom prst="rect">
            <a:avLst/>
          </a:prstGeom>
        </p:spPr>
      </p:pic>
      <p:pic>
        <p:nvPicPr>
          <p:cNvPr id="11" name="Afbeelding 10" descr="Afbeelding met tekst, verven, tekening, kunst&#10;&#10;Automatisch gegenereerde beschrijving">
            <a:extLst>
              <a:ext uri="{FF2B5EF4-FFF2-40B4-BE49-F238E27FC236}">
                <a16:creationId xmlns:a16="http://schemas.microsoft.com/office/drawing/2014/main" id="{286248B3-8C2A-BD38-2479-EF15451D5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67" y="1838579"/>
            <a:ext cx="2609850" cy="1752600"/>
          </a:xfrm>
          <a:prstGeom prst="rect">
            <a:avLst/>
          </a:prstGeom>
        </p:spPr>
      </p:pic>
      <p:pic>
        <p:nvPicPr>
          <p:cNvPr id="13" name="Afbeelding 12" descr="Afbeelding met naald, weven, kunst&#10;&#10;Automatisch gegenereerde beschrijving">
            <a:extLst>
              <a:ext uri="{FF2B5EF4-FFF2-40B4-BE49-F238E27FC236}">
                <a16:creationId xmlns:a16="http://schemas.microsoft.com/office/drawing/2014/main" id="{B668C768-B57B-47BF-427E-2AE99491D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05" y="3991229"/>
            <a:ext cx="2857500" cy="2857500"/>
          </a:xfrm>
          <a:prstGeom prst="rect">
            <a:avLst/>
          </a:prstGeom>
        </p:spPr>
      </p:pic>
      <p:pic>
        <p:nvPicPr>
          <p:cNvPr id="15" name="Afbeelding 14" descr="Afbeelding met verven, tekening, Beeldende kunst, kunst&#10;&#10;Automatisch gegenereerde beschrijving">
            <a:extLst>
              <a:ext uri="{FF2B5EF4-FFF2-40B4-BE49-F238E27FC236}">
                <a16:creationId xmlns:a16="http://schemas.microsoft.com/office/drawing/2014/main" id="{8080C405-2E40-3907-E3CA-CF8477410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" y="4495446"/>
            <a:ext cx="3600081" cy="2362553"/>
          </a:xfrm>
          <a:prstGeom prst="rect">
            <a:avLst/>
          </a:prstGeom>
        </p:spPr>
      </p:pic>
      <p:pic>
        <p:nvPicPr>
          <p:cNvPr id="17" name="Afbeelding 16" descr="Afbeelding met verven, Menselijk gezicht, portret, vrouw&#10;&#10;Automatisch gegenereerde beschrijving">
            <a:extLst>
              <a:ext uri="{FF2B5EF4-FFF2-40B4-BE49-F238E27FC236}">
                <a16:creationId xmlns:a16="http://schemas.microsoft.com/office/drawing/2014/main" id="{0F600DD4-A904-2071-E5DF-2EF63218C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38" y="3091005"/>
            <a:ext cx="2533650" cy="3771900"/>
          </a:xfrm>
          <a:prstGeom prst="rect">
            <a:avLst/>
          </a:prstGeom>
        </p:spPr>
      </p:pic>
      <p:pic>
        <p:nvPicPr>
          <p:cNvPr id="19" name="Afbeelding 18" descr="Afbeelding met Rechthoek, blauw&#10;&#10;Automatisch gegenereerde beschrijving">
            <a:extLst>
              <a:ext uri="{FF2B5EF4-FFF2-40B4-BE49-F238E27FC236}">
                <a16:creationId xmlns:a16="http://schemas.microsoft.com/office/drawing/2014/main" id="{B21089FB-6F0C-A646-5D90-F9BB0F23C9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47" y="503506"/>
            <a:ext cx="2966170" cy="1325563"/>
          </a:xfrm>
          <a:prstGeom prst="rect">
            <a:avLst/>
          </a:prstGeom>
        </p:spPr>
      </p:pic>
      <p:pic>
        <p:nvPicPr>
          <p:cNvPr id="21" name="Afbeelding 20" descr="Afbeelding met boom, blokhut, Hut, buitenshuis&#10;&#10;Automatisch gegenereerde beschrijving">
            <a:extLst>
              <a:ext uri="{FF2B5EF4-FFF2-40B4-BE49-F238E27FC236}">
                <a16:creationId xmlns:a16="http://schemas.microsoft.com/office/drawing/2014/main" id="{3A620B4C-210D-D726-926D-3E46E157F9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12" y="2041218"/>
            <a:ext cx="2641882" cy="19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9F789-E476-7A32-333F-E4F64F8F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cultuur?</a:t>
            </a:r>
          </a:p>
        </p:txBody>
      </p:sp>
      <p:pic>
        <p:nvPicPr>
          <p:cNvPr id="5" name="Afbeelding 4" descr="Afbeelding met Straatkunst, muurtekening, tekening, graffiti&#10;&#10;Automatisch gegenereerde beschrijving">
            <a:extLst>
              <a:ext uri="{FF2B5EF4-FFF2-40B4-BE49-F238E27FC236}">
                <a16:creationId xmlns:a16="http://schemas.microsoft.com/office/drawing/2014/main" id="{24989E2F-8409-E4A2-6F89-69E2A612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659"/>
            <a:ext cx="12192000" cy="46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8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9F789-E476-7A32-333F-E4F64F8F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cultuur?</a:t>
            </a:r>
          </a:p>
        </p:txBody>
      </p:sp>
      <p:pic>
        <p:nvPicPr>
          <p:cNvPr id="5" name="Tijdelijke aanduiding voor inhoud 4" descr="Afbeelding met tekst, schermopname, Website, Webpagina&#10;&#10;Automatisch gegenereerde beschrijving">
            <a:extLst>
              <a:ext uri="{FF2B5EF4-FFF2-40B4-BE49-F238E27FC236}">
                <a16:creationId xmlns:a16="http://schemas.microsoft.com/office/drawing/2014/main" id="{94EDF416-7C1B-FB70-B5D8-F476F9019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77" y="0"/>
            <a:ext cx="6112024" cy="6858000"/>
          </a:xfrm>
        </p:spPr>
      </p:pic>
    </p:spTree>
    <p:extLst>
      <p:ext uri="{BB962C8B-B14F-4D97-AF65-F5344CB8AC3E}">
        <p14:creationId xmlns:p14="http://schemas.microsoft.com/office/powerpoint/2010/main" val="60668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ts, Lijnillustraties, lijntekening, kunst&#10;&#10;Automatisch gegenereerde beschrijving">
            <a:extLst>
              <a:ext uri="{FF2B5EF4-FFF2-40B4-BE49-F238E27FC236}">
                <a16:creationId xmlns:a16="http://schemas.microsoft.com/office/drawing/2014/main" id="{2D0A6797-16D7-EDB2-44A4-4B6710447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29F789-E476-7A32-333F-E4F64F8F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55600"/>
            <a:ext cx="10515600" cy="1325563"/>
          </a:xfrm>
        </p:spPr>
        <p:txBody>
          <a:bodyPr/>
          <a:lstStyle/>
          <a:p>
            <a:r>
              <a:rPr lang="nl-NL" dirty="0"/>
              <a:t>Wat is creativiteit?</a:t>
            </a:r>
          </a:p>
        </p:txBody>
      </p:sp>
    </p:spTree>
    <p:extLst>
      <p:ext uri="{BB962C8B-B14F-4D97-AF65-F5344CB8AC3E}">
        <p14:creationId xmlns:p14="http://schemas.microsoft.com/office/powerpoint/2010/main" val="102042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B32D6-01BB-94C9-5F85-DD0273D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1565275"/>
            <a:ext cx="5657850" cy="1325563"/>
          </a:xfrm>
        </p:spPr>
        <p:txBody>
          <a:bodyPr>
            <a:normAutofit/>
          </a:bodyPr>
          <a:lstStyle/>
          <a:p>
            <a:r>
              <a:rPr lang="nl-NL" dirty="0"/>
              <a:t>Kunst- of cultuuronderwijs?</a:t>
            </a:r>
          </a:p>
        </p:txBody>
      </p:sp>
      <p:pic>
        <p:nvPicPr>
          <p:cNvPr id="5" name="Afbeelding 4" descr="Afbeelding met kleding, kunst, schoeisel, overdekt&#10;&#10;Automatisch gegenereerde beschrijving">
            <a:extLst>
              <a:ext uri="{FF2B5EF4-FFF2-40B4-BE49-F238E27FC236}">
                <a16:creationId xmlns:a16="http://schemas.microsoft.com/office/drawing/2014/main" id="{E078C1A7-DA62-4C5B-6761-34CEA451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54" y="0"/>
            <a:ext cx="462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43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Breedbeeld</PresentationFormat>
  <Paragraphs>74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Periodico Display</vt:lpstr>
      <vt:lpstr>Kantoorthema</vt:lpstr>
      <vt:lpstr>Cultuuronderwijs</vt:lpstr>
      <vt:lpstr>PowerPoint-presentatie</vt:lpstr>
      <vt:lpstr>PowerPoint-presentatie</vt:lpstr>
      <vt:lpstr>PowerPoint-presentatie</vt:lpstr>
      <vt:lpstr>Wat is kunst?</vt:lpstr>
      <vt:lpstr>Wat is cultuur?</vt:lpstr>
      <vt:lpstr>Wat is cultuur?</vt:lpstr>
      <vt:lpstr>Wat is creativiteit?</vt:lpstr>
      <vt:lpstr>Kunst- of cultuuronderwijs?</vt:lpstr>
      <vt:lpstr>Wat is cultuuronderwijs?</vt:lpstr>
      <vt:lpstr>Wat is cultuuronderwijs?</vt:lpstr>
      <vt:lpstr>PowerPoint-presentatie</vt:lpstr>
      <vt:lpstr>De Zonneboom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Kunstzinnig paspoort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Kunst- en cultuuronderwijs</dc:title>
  <dc:creator>Michiel Bos</dc:creator>
  <cp:lastModifiedBy>Michiel Bos</cp:lastModifiedBy>
  <cp:revision>25</cp:revision>
  <dcterms:created xsi:type="dcterms:W3CDTF">2023-11-14T13:42:59Z</dcterms:created>
  <dcterms:modified xsi:type="dcterms:W3CDTF">2023-12-06T11:44:23Z</dcterms:modified>
</cp:coreProperties>
</file>